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62" r:id="rId5"/>
    <p:sldId id="264" r:id="rId6"/>
    <p:sldId id="261" r:id="rId7"/>
    <p:sldId id="277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9" autoAdjust="0"/>
    <p:restoredTop sz="94660"/>
  </p:normalViewPr>
  <p:slideViewPr>
    <p:cSldViewPr>
      <p:cViewPr varScale="1">
        <p:scale>
          <a:sx n="80" d="100"/>
          <a:sy n="80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0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3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8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5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1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DF86-FFC5-40B7-9619-8FEAB3F69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46B2-B346-4A69-B038-C1B57959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Neurons for </a:t>
            </a:r>
            <a:r>
              <a:rPr lang="en-US" smtClean="0"/>
              <a:t>male mating </a:t>
            </a:r>
            <a:br>
              <a:rPr lang="en-US" smtClean="0"/>
            </a:br>
            <a:r>
              <a:rPr lang="en-US" smtClean="0"/>
              <a:t>in </a:t>
            </a:r>
            <a:r>
              <a:rPr lang="en-US" i="1" smtClean="0"/>
              <a:t>C</a:t>
            </a:r>
            <a:r>
              <a:rPr lang="en-US" i="1" smtClean="0"/>
              <a:t>. elegans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7513" y="4572000"/>
            <a:ext cx="20937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</a:rPr>
              <a:t>Nikhil Bhatla</a:t>
            </a:r>
          </a:p>
          <a:p>
            <a:pPr algn="ctr"/>
            <a:endParaRPr lang="en-US" b="1">
              <a:solidFill>
                <a:prstClr val="black"/>
              </a:solidFill>
            </a:endParaRPr>
          </a:p>
          <a:p>
            <a:pPr algn="ctr"/>
            <a:endParaRPr lang="en-US" b="1">
              <a:solidFill>
                <a:prstClr val="black"/>
              </a:solidFill>
            </a:endParaRPr>
          </a:p>
          <a:p>
            <a:pPr algn="ctr"/>
            <a:r>
              <a:rPr lang="en-US" b="1">
                <a:solidFill>
                  <a:prstClr val="black"/>
                </a:solidFill>
              </a:rPr>
              <a:t>January </a:t>
            </a:r>
            <a:r>
              <a:rPr lang="en-US" b="1" smtClean="0">
                <a:solidFill>
                  <a:prstClr val="black"/>
                </a:solidFill>
              </a:rPr>
              <a:t>16, </a:t>
            </a:r>
            <a:r>
              <a:rPr lang="en-US" b="1">
                <a:solidFill>
                  <a:prstClr val="black"/>
                </a:solidFill>
              </a:rPr>
              <a:t>2013</a:t>
            </a:r>
          </a:p>
          <a:p>
            <a:pPr algn="ctr"/>
            <a:r>
              <a:rPr lang="en-US" b="1">
                <a:solidFill>
                  <a:prstClr val="black"/>
                </a:solidFill>
              </a:rPr>
              <a:t>MIT IAP</a:t>
            </a:r>
          </a:p>
        </p:txBody>
      </p:sp>
    </p:spTree>
    <p:extLst>
      <p:ext uri="{BB962C8B-B14F-4D97-AF65-F5344CB8AC3E}">
        <p14:creationId xmlns:p14="http://schemas.microsoft.com/office/powerpoint/2010/main" val="13213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19100"/>
            <a:ext cx="63055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971800" cy="1858962"/>
          </a:xfrm>
        </p:spPr>
        <p:txBody>
          <a:bodyPr>
            <a:noAutofit/>
          </a:bodyPr>
          <a:lstStyle/>
          <a:p>
            <a:r>
              <a:rPr lang="en-US" sz="2800" smtClean="0"/>
              <a:t>AWC, AWA &amp; CEM are involved in male chemotaxis to hermaphrodite odors 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7484541" y="6549469"/>
            <a:ext cx="1650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White..Jorgensen 2007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9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Hermaphrodites with a masculine nervous system are attracted to hermaphrodite odors</a:t>
            </a:r>
            <a:endParaRPr lang="en-US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04900"/>
            <a:ext cx="58578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4541" y="6549469"/>
            <a:ext cx="1650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White..Jorgensen 2007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Step #2: Structures required for contact response</a:t>
            </a:r>
            <a:endParaRPr lang="en-US" sz="3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475"/>
            <a:ext cx="7783676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8934" y="6549469"/>
            <a:ext cx="1525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Liu &amp; Sternberg 1995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Steps #2 and #4: Structures required for contact response and turning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436915" cy="29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8934" y="6549469"/>
            <a:ext cx="1525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Liu &amp; Sternberg 1995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8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8769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08934" y="6549469"/>
            <a:ext cx="1525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Liu &amp; Sternberg 1995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940" y="1371600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wild-type:</a:t>
            </a:r>
          </a:p>
          <a:p>
            <a:pPr algn="ctr"/>
            <a:r>
              <a:rPr lang="en-US" b="1" smtClean="0"/>
              <a:t>tight turn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6397427" y="3229659"/>
            <a:ext cx="2011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Last 3 rays ablated:</a:t>
            </a:r>
          </a:p>
          <a:p>
            <a:pPr algn="ctr"/>
            <a:r>
              <a:rPr lang="en-US" b="1" smtClean="0"/>
              <a:t>late turn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6319849" y="5334000"/>
            <a:ext cx="2166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Dopaminergic rays </a:t>
            </a:r>
          </a:p>
          <a:p>
            <a:pPr algn="ctr"/>
            <a:r>
              <a:rPr lang="en-US" b="1"/>
              <a:t>(5A, 7A, </a:t>
            </a:r>
            <a:r>
              <a:rPr lang="en-US" b="1"/>
              <a:t>9A</a:t>
            </a:r>
            <a:r>
              <a:rPr lang="en-US" b="1" smtClean="0"/>
              <a:t>) ablated:</a:t>
            </a:r>
          </a:p>
          <a:p>
            <a:pPr algn="ctr"/>
            <a:r>
              <a:rPr lang="en-US" b="1" smtClean="0"/>
              <a:t>wide, sloppy turn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7953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Exogenous serotonin induces ventral coiling, perhaps by directly contracting muscle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7663757" y="6549469"/>
            <a:ext cx="1471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Loer &amp; Kenyon 1993</a:t>
            </a:r>
            <a:endParaRPr lang="en-US" sz="1200" b="1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76425"/>
            <a:ext cx="6724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8071" y="547753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mM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72193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Serotonergic neurons in the male tail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464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3757" y="6549469"/>
            <a:ext cx="1471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Loer &amp; Kenyon 1993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2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#5: Locate the vulva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" y="1752600"/>
            <a:ext cx="7781544" cy="435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8934" y="6549469"/>
            <a:ext cx="1525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Liu &amp; Sternberg 1995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Steps #6 and #7: </a:t>
            </a:r>
            <a:br>
              <a:rPr lang="en-US" sz="3600" smtClean="0"/>
            </a:br>
            <a:r>
              <a:rPr lang="en-US" sz="3600" smtClean="0"/>
              <a:t>Insert spicule into vulva and ejaculate</a:t>
            </a:r>
            <a:endParaRPr lang="en-US" sz="36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76400"/>
            <a:ext cx="60579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8934" y="6549469"/>
            <a:ext cx="1525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Liu &amp; Sternberg 1995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5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Muscle structure for spicule protraction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3106" y="6549469"/>
            <a:ext cx="1741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Garcia &amp; Sternberg 2001</a:t>
            </a:r>
            <a:endParaRPr lang="en-US" sz="1200" b="1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57325"/>
            <a:ext cx="5263449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2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Mating in </a:t>
            </a:r>
            <a:r>
              <a:rPr lang="en-US" i="1" smtClean="0"/>
              <a:t>C. elegans</a:t>
            </a:r>
            <a:endParaRPr lang="en-US"/>
          </a:p>
        </p:txBody>
      </p:sp>
      <p:pic>
        <p:nvPicPr>
          <p:cNvPr id="4" name="8 - Wormbook - malematingmov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8586" y="6549469"/>
            <a:ext cx="1156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Wormbook.org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for spicule insertion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371600"/>
            <a:ext cx="6248400" cy="511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3106" y="6549469"/>
            <a:ext cx="1741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Garcia &amp; Sternberg 2001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05000" y="1142999"/>
            <a:ext cx="6003436" cy="1828801"/>
            <a:chOff x="332059" y="1371600"/>
            <a:chExt cx="8504867" cy="25908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49" b="-973"/>
            <a:stretch/>
          </p:blipFill>
          <p:spPr>
            <a:xfrm>
              <a:off x="332059" y="1561620"/>
              <a:ext cx="8504867" cy="240078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00201" y="1371600"/>
              <a:ext cx="1905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IntroFIG 5 C. elegans 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38450"/>
            <a:ext cx="666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i="1" smtClean="0"/>
              <a:t>C. elegans </a:t>
            </a:r>
            <a:r>
              <a:rPr lang="en-US" sz="3200" smtClean="0"/>
              <a:t>hermaphrodites vs. males</a:t>
            </a:r>
            <a:endParaRPr lang="en-US" sz="3200" i="1"/>
          </a:p>
        </p:txBody>
      </p:sp>
      <p:pic>
        <p:nvPicPr>
          <p:cNvPr id="2060" name="Picture 12" descr="http://upload.wikimedia.org/wikipedia/commons/thumb/b/b7/Mars_symbol.svg/220px-Mars_symbo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225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71500" y="1286265"/>
            <a:ext cx="838200" cy="1087810"/>
            <a:chOff x="571500" y="1286265"/>
            <a:chExt cx="838200" cy="1087810"/>
          </a:xfrm>
        </p:grpSpPr>
        <p:pic>
          <p:nvPicPr>
            <p:cNvPr id="15" name="Picture 12" descr="http://upload.wikimedia.org/wikipedia/commons/thumb/b/b7/Mars_symbol.svg/220px-Mars_symbol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286265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938150" y="1993075"/>
              <a:ext cx="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935084" y="2019466"/>
              <a:ext cx="0" cy="27432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H="1" flipV="1">
            <a:off x="4204240" y="2457200"/>
            <a:ext cx="198535" cy="21672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43400" y="2590800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permatheca</a:t>
            </a:r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6537" y="6549469"/>
            <a:ext cx="1148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WormAtlas.org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The male tail</a:t>
            </a:r>
            <a:endParaRPr lang="en-US" sz="3600"/>
          </a:p>
        </p:txBody>
      </p:sp>
      <p:pic>
        <p:nvPicPr>
          <p:cNvPr id="4098" name="Picture 2" descr="http://www.wormatlas.org/ver1/postemblin_1977/art/fl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4525"/>
            <a:ext cx="62769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3861" y="6248400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Ventral view</a:t>
            </a:r>
            <a:endParaRPr lang="en-US" sz="2000" b="1"/>
          </a:p>
        </p:txBody>
      </p:sp>
      <p:sp>
        <p:nvSpPr>
          <p:cNvPr id="5" name="TextBox 4"/>
          <p:cNvSpPr txBox="1"/>
          <p:nvPr/>
        </p:nvSpPr>
        <p:spPr>
          <a:xfrm>
            <a:off x="1642750" y="1729859"/>
            <a:ext cx="938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spicules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1371600" y="5509369"/>
            <a:ext cx="7828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cloaca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309750" y="5835134"/>
            <a:ext cx="491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fan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6096000" y="2286000"/>
            <a:ext cx="569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rays</a:t>
            </a:r>
            <a:endParaRPr lang="en-US" b="1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62000" y="3967162"/>
            <a:ext cx="2667000" cy="8334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724400"/>
            <a:ext cx="6655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hook</a:t>
            </a:r>
            <a:endParaRPr lang="en-US" b="1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253689" y="1828800"/>
            <a:ext cx="536950" cy="19812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66470" y="1476515"/>
            <a:ext cx="538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PCS</a:t>
            </a:r>
            <a:endParaRPr 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7986537" y="6549469"/>
            <a:ext cx="1148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WormAtlas.org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r="1"/>
          <a:stretch/>
        </p:blipFill>
        <p:spPr bwMode="auto">
          <a:xfrm>
            <a:off x="4555549" y="2136569"/>
            <a:ext cx="461640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The male tail</a:t>
            </a:r>
            <a:endParaRPr lang="en-US" sz="3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"/>
          <a:stretch/>
        </p:blipFill>
        <p:spPr bwMode="auto">
          <a:xfrm>
            <a:off x="0" y="2133600"/>
            <a:ext cx="454824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7346" y="5423373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Ventral view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6264710" y="5423373"/>
            <a:ext cx="1198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Side view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629833" y="39624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hook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572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PCS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4665" y="2209800"/>
            <a:ext cx="56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rays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723" y="398615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spicules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4233" y="455064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hook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8934" y="6549469"/>
            <a:ext cx="1525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Liu &amp; Sternberg 1995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The male </a:t>
            </a:r>
            <a:r>
              <a:rPr lang="en-US" sz="3600" smtClean="0"/>
              <a:t>tail</a:t>
            </a:r>
            <a:endParaRPr lang="en-US" sz="3600"/>
          </a:p>
        </p:txBody>
      </p:sp>
      <p:pic>
        <p:nvPicPr>
          <p:cNvPr id="3074" name="Picture 2" descr="MaleIntroFIG 2A Scanning electron microscope image of m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68379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leIntroFIG 2B SEM image of male copulatory appar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65" y="1562100"/>
            <a:ext cx="63531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6537" y="6549469"/>
            <a:ext cx="1148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WormAtlas.org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Sensilla are inervated by neural dendrites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6537" y="6549469"/>
            <a:ext cx="1148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WormAtlas.org</a:t>
            </a:r>
            <a:endParaRPr lang="en-US" sz="1200" b="1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7601" y="2066924"/>
            <a:ext cx="7904399" cy="2962276"/>
            <a:chOff x="477601" y="1914524"/>
            <a:chExt cx="7904399" cy="2962276"/>
          </a:xfrm>
        </p:grpSpPr>
        <p:pic>
          <p:nvPicPr>
            <p:cNvPr id="13314" name="Picture 2" descr="MaleRayFIG 1 Male sensory ray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14524"/>
              <a:ext cx="7620000" cy="296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MaleRayFIG 2 The ra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93" t="46851"/>
            <a:stretch/>
          </p:blipFill>
          <p:spPr bwMode="auto">
            <a:xfrm>
              <a:off x="477601" y="1914524"/>
              <a:ext cx="3865799" cy="296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78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Steps in mating</a:t>
            </a:r>
            <a:endParaRPr lang="en-US" sz="3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54111"/>
            <a:ext cx="5329237" cy="535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5639" y="6549469"/>
            <a:ext cx="1619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Jarrells..Emmons 2012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Step #1: Males chemotax toward </a:t>
            </a:r>
            <a:br>
              <a:rPr lang="en-US" sz="3200" smtClean="0"/>
            </a:br>
            <a:r>
              <a:rPr lang="en-US" sz="3200" smtClean="0"/>
              <a:t>hermaphrodite-conditioned media</a:t>
            </a:r>
            <a:endParaRPr lang="en-US" sz="3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1"/>
          <a:stretch/>
        </p:blipFill>
        <p:spPr bwMode="auto">
          <a:xfrm>
            <a:off x="76200" y="2133600"/>
            <a:ext cx="4991100" cy="41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1" t="58486" r="1938"/>
          <a:stretch/>
        </p:blipFill>
        <p:spPr bwMode="auto">
          <a:xfrm>
            <a:off x="5410200" y="3801095"/>
            <a:ext cx="2980706" cy="2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8" r="61897" b="4236"/>
          <a:stretch/>
        </p:blipFill>
        <p:spPr bwMode="auto">
          <a:xfrm>
            <a:off x="6019800" y="1447800"/>
            <a:ext cx="1901784" cy="251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4541" y="6549469"/>
            <a:ext cx="1650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White..Jorgensen 2007</a:t>
            </a:r>
            <a:endParaRPr lang="en-US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242</Words>
  <Application>Microsoft Office PowerPoint</Application>
  <PresentationFormat>On-screen Show (4:3)</PresentationFormat>
  <Paragraphs>66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Neurons for male mating  in C. elegans</vt:lpstr>
      <vt:lpstr>Mating in C. elegans</vt:lpstr>
      <vt:lpstr>C. elegans hermaphrodites vs. males</vt:lpstr>
      <vt:lpstr>The male tail</vt:lpstr>
      <vt:lpstr>The male tail</vt:lpstr>
      <vt:lpstr>The male tail</vt:lpstr>
      <vt:lpstr>Sensilla are inervated by neural dendrites</vt:lpstr>
      <vt:lpstr>Steps in mating</vt:lpstr>
      <vt:lpstr>Step #1: Males chemotax toward  hermaphrodite-conditioned media</vt:lpstr>
      <vt:lpstr>AWC, AWA &amp; CEM are involved in male chemotaxis to hermaphrodite odors </vt:lpstr>
      <vt:lpstr>Hermaphrodites with a masculine nervous system are attracted to hermaphrodite odors</vt:lpstr>
      <vt:lpstr>Step #2: Structures required for contact response</vt:lpstr>
      <vt:lpstr>Steps #2 and #4: Structures required for contact response and turning</vt:lpstr>
      <vt:lpstr>PowerPoint Presentation</vt:lpstr>
      <vt:lpstr>Exogenous serotonin induces ventral coiling, perhaps by directly contracting muscle</vt:lpstr>
      <vt:lpstr>Serotonergic neurons in the male tail</vt:lpstr>
      <vt:lpstr>Step #5: Locate the vulva</vt:lpstr>
      <vt:lpstr>Steps #6 and #7:  Insert spicule into vulva and ejaculate</vt:lpstr>
      <vt:lpstr>Muscle structure for spicule protraction</vt:lpstr>
      <vt:lpstr>Steps for spicule insertion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circuits for male mating amongst C. elegans</dc:title>
  <dc:creator>nikhil</dc:creator>
  <cp:lastModifiedBy>nikhil</cp:lastModifiedBy>
  <cp:revision>75</cp:revision>
  <dcterms:created xsi:type="dcterms:W3CDTF">2013-01-16T01:18:39Z</dcterms:created>
  <dcterms:modified xsi:type="dcterms:W3CDTF">2013-01-16T15:42:59Z</dcterms:modified>
</cp:coreProperties>
</file>